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3"/>
  </p:notesMasterIdLst>
  <p:sldIdLst>
    <p:sldId id="257" r:id="rId3"/>
    <p:sldId id="258" r:id="rId4"/>
    <p:sldId id="259" r:id="rId5"/>
    <p:sldId id="267" r:id="rId6"/>
    <p:sldId id="265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66" r:id="rId15"/>
    <p:sldId id="289" r:id="rId16"/>
    <p:sldId id="299" r:id="rId17"/>
    <p:sldId id="300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68" r:id="rId29"/>
    <p:sldId id="270" r:id="rId30"/>
    <p:sldId id="276" r:id="rId31"/>
    <p:sldId id="278" r:id="rId3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HGｺﾞｼｯｸE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HGｺﾞｼｯｸE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HGｺﾞｼｯｸE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HGｺﾞｼｯｸE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HGｺﾞｼｯｸE"/>
        <a:cs typeface="Arial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HGｺﾞｼｯｸE"/>
        <a:cs typeface="Arial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HGｺﾞｼｯｸE"/>
        <a:cs typeface="Arial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HGｺﾞｼｯｸE"/>
        <a:cs typeface="Arial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HGｺﾞｼｯｸE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52C"/>
    <a:srgbClr val="E30746"/>
    <a:srgbClr val="F94578"/>
    <a:srgbClr val="FB81A4"/>
    <a:srgbClr val="4A452A"/>
    <a:srgbClr val="383420"/>
    <a:srgbClr val="655E39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3C47D7-2859-42A3-8471-08D7F041AD62}" type="datetimeFigureOut">
              <a:rPr lang="ja-JP" altLang="en-US"/>
              <a:pPr>
                <a:defRPr/>
              </a:pPr>
              <a:t>2015/12/8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653D96-6AED-45EC-9258-2FF00341E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28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5E39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CC764B37-217F-4C3E-967A-63090152F793}" type="datetimeFigureOut">
              <a:rPr lang="ja-JP" altLang="en-US"/>
              <a:pPr>
                <a:defRPr/>
              </a:pPr>
              <a:t>2015/12/8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1825BEAF-00A1-448D-97EA-547EB7D589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79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14AA-5378-4180-A6FE-1276A81E3FA3}" type="datetimeFigureOut">
              <a:rPr lang="ja-JP" altLang="en-US"/>
              <a:pPr>
                <a:defRPr/>
              </a:pPr>
              <a:t>2015/12/8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EE4CA-3B9A-4FCA-AC35-A24623C4F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8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45E8D-0EFB-4816-8F04-A5930B7E2A35}" type="datetimeFigureOut">
              <a:rPr lang="ja-JP" altLang="en-US"/>
              <a:pPr>
                <a:defRPr/>
              </a:pPr>
              <a:t>2015/12/8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9D0D4-774B-4AD5-9A90-490707B0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0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B2AA-31CF-410D-A518-67B06F626651}" type="datetimeFigureOut">
              <a:rPr lang="ja-JP" altLang="en-US"/>
              <a:pPr>
                <a:defRPr/>
              </a:pPr>
              <a:t>2015/12/8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D80F-44F3-45AA-8FED-BF3DFDE83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2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48A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C30A-51E2-4939-AD39-0FB7F5D35F13}" type="datetimeFigureOut">
              <a:rPr lang="ja-JP" altLang="en-US"/>
              <a:pPr>
                <a:defRPr/>
              </a:pPr>
              <a:t>2015/12/8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9DFC7-0C7A-4A53-A208-66344E675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5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D69473"/>
                </a:solidFill>
              </a:defRPr>
            </a:lvl1pPr>
            <a:lvl2pPr>
              <a:defRPr sz="2400">
                <a:solidFill>
                  <a:srgbClr val="D69473"/>
                </a:solidFill>
              </a:defRPr>
            </a:lvl2pPr>
            <a:lvl3pPr>
              <a:defRPr sz="2000">
                <a:solidFill>
                  <a:srgbClr val="D69473"/>
                </a:solidFill>
              </a:defRPr>
            </a:lvl3pPr>
            <a:lvl4pPr>
              <a:defRPr sz="1800">
                <a:solidFill>
                  <a:srgbClr val="D69473"/>
                </a:solidFill>
              </a:defRPr>
            </a:lvl4pPr>
            <a:lvl5pPr>
              <a:defRPr sz="1800">
                <a:solidFill>
                  <a:srgbClr val="D694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DE1C-93D7-48CB-91AB-45D48AF52351}" type="datetimeFigureOut">
              <a:rPr lang="ja-JP" altLang="en-US"/>
              <a:pPr>
                <a:defRPr/>
              </a:pPr>
              <a:t>2015/12/8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17DD-7658-41D0-A68B-D7EB7CE95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95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D69473"/>
                </a:solidFill>
              </a:defRPr>
            </a:lvl1pPr>
            <a:lvl2pPr>
              <a:defRPr sz="2000">
                <a:solidFill>
                  <a:srgbClr val="D69473"/>
                </a:solidFill>
              </a:defRPr>
            </a:lvl2pPr>
            <a:lvl3pPr>
              <a:defRPr sz="1800">
                <a:solidFill>
                  <a:srgbClr val="D69473"/>
                </a:solidFill>
              </a:defRPr>
            </a:lvl3pPr>
            <a:lvl4pPr>
              <a:defRPr sz="1600">
                <a:solidFill>
                  <a:srgbClr val="D69473"/>
                </a:solidFill>
              </a:defRPr>
            </a:lvl4pPr>
            <a:lvl5pPr>
              <a:defRPr sz="1600">
                <a:solidFill>
                  <a:srgbClr val="D6947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9721-4ED2-426D-9ED0-1F752C91D0D6}" type="datetimeFigureOut">
              <a:rPr lang="ja-JP" altLang="en-US"/>
              <a:pPr>
                <a:defRPr/>
              </a:pPr>
              <a:t>2015/12/8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C1812-2DE1-4279-887D-0BD649C00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84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6AE96-AA3A-4995-937C-B9B7C4AA6C6C}" type="datetimeFigureOut">
              <a:rPr lang="ja-JP" altLang="en-US"/>
              <a:pPr>
                <a:defRPr/>
              </a:pPr>
              <a:t>2015/12/8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443C-F0DB-406E-B2E1-86C691088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7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C12E2-8778-4BA8-A39C-9B7362BE4F73}" type="datetimeFigureOut">
              <a:rPr lang="ja-JP" altLang="en-US"/>
              <a:pPr>
                <a:defRPr/>
              </a:pPr>
              <a:t>2015/12/8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4D7F-0851-4B07-B607-A883E6991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4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1521-9439-4F15-8531-D072D2AC7C22}" type="datetimeFigureOut">
              <a:rPr lang="ja-JP" altLang="en-US"/>
              <a:pPr>
                <a:defRPr/>
              </a:pPr>
              <a:t>2015/12/8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7B83-A78E-4F38-9ADA-5F63EF8CC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0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956B-0729-42F6-8425-25A226D5CC73}" type="datetimeFigureOut">
              <a:rPr lang="ja-JP" altLang="en-US"/>
              <a:pPr>
                <a:defRPr/>
              </a:pPr>
              <a:t>2015/12/8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E51D-6D0F-45FA-B2FA-E8A0465D1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56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entaur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A3B78EF-4F54-4A3A-89A2-C655D7729780}" type="datetimeFigureOut">
              <a:rPr lang="ja-JP" altLang="en-US"/>
              <a:pPr>
                <a:defRPr/>
              </a:pPr>
              <a:t>2015/12/8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Centaur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entaur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9C221E3-2D25-4159-88F0-01793E87D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b="1" kern="1200" spc="50">
          <a:ln w="13500">
            <a:noFill/>
            <a:prstDash val="solid"/>
          </a:ln>
          <a:solidFill>
            <a:srgbClr val="E30746"/>
          </a:solidFill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HGｺﾞｼｯｸE"/>
        </a:defRPr>
      </a:lvl1pPr>
      <a:lvl2pPr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2pPr>
      <a:lvl3pPr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3pPr>
      <a:lvl4pPr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4pPr>
      <a:lvl5pPr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3200" b="1" kern="1200">
          <a:solidFill>
            <a:srgbClr val="4A452A"/>
          </a:solidFill>
          <a:latin typeface="+mn-lt"/>
          <a:ea typeface="+mn-ea"/>
          <a:cs typeface="HGｺﾞｼｯｸE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kumimoji="1" sz="2800" kern="1200">
          <a:solidFill>
            <a:srgbClr val="4A452A"/>
          </a:solidFill>
          <a:latin typeface="+mn-lt"/>
          <a:ea typeface="+mn-ea"/>
          <a:cs typeface="HGｺﾞｼｯｸE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400" kern="1200">
          <a:solidFill>
            <a:srgbClr val="4A452A"/>
          </a:solidFill>
          <a:latin typeface="+mn-lt"/>
          <a:ea typeface="+mn-ea"/>
          <a:cs typeface="HGｺﾞｼｯｸE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kumimoji="1" sz="2000" kern="1200">
          <a:solidFill>
            <a:srgbClr val="4A452A"/>
          </a:solidFill>
          <a:latin typeface="+mn-lt"/>
          <a:ea typeface="+mn-ea"/>
          <a:cs typeface="HGｺﾞｼｯｸE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 kern="1200">
          <a:solidFill>
            <a:srgbClr val="4A452A"/>
          </a:solidFill>
          <a:latin typeface="+mn-lt"/>
          <a:ea typeface="+mn-ea"/>
          <a:cs typeface="HGｺﾞｼｯｸE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48965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cs typeface="+mj-cs"/>
              </a:rPr>
              <a:t>Работа </a:t>
            </a:r>
            <a:r>
              <a:rPr lang="ru-RU" sz="3600" dirty="0" smtClean="0">
                <a:cs typeface="+mj-cs"/>
              </a:rPr>
              <a:t>по преемственности </a:t>
            </a:r>
            <a:br>
              <a:rPr lang="ru-RU" sz="3600" dirty="0" smtClean="0">
                <a:cs typeface="+mj-cs"/>
              </a:rPr>
            </a:br>
            <a:r>
              <a:rPr lang="ru-RU" sz="3600" dirty="0" smtClean="0">
                <a:cs typeface="+mj-cs"/>
              </a:rPr>
              <a:t>ДОУ «Берёзка» и </a:t>
            </a:r>
            <a:r>
              <a:rPr lang="ru-RU" sz="3600" dirty="0" smtClean="0">
                <a:cs typeface="+mj-cs"/>
              </a:rPr>
              <a:t/>
            </a:r>
            <a:br>
              <a:rPr lang="ru-RU" sz="3600" dirty="0" smtClean="0">
                <a:cs typeface="+mj-cs"/>
              </a:rPr>
            </a:br>
            <a:r>
              <a:rPr lang="ru-RU" sz="3600" dirty="0" smtClean="0">
                <a:cs typeface="+mj-cs"/>
              </a:rPr>
              <a:t>МКОУ </a:t>
            </a:r>
            <a:r>
              <a:rPr lang="ru-RU" sz="3600" dirty="0" smtClean="0">
                <a:cs typeface="+mj-cs"/>
              </a:rPr>
              <a:t>«</a:t>
            </a:r>
            <a:r>
              <a:rPr lang="ru-RU" sz="3600" dirty="0" err="1" smtClean="0">
                <a:cs typeface="+mj-cs"/>
              </a:rPr>
              <a:t>Чернопольская</a:t>
            </a:r>
            <a:r>
              <a:rPr lang="ru-RU" sz="3600" dirty="0" smtClean="0">
                <a:cs typeface="+mj-cs"/>
              </a:rPr>
              <a:t> СШ</a:t>
            </a:r>
            <a:r>
              <a:rPr lang="ru-RU" sz="3600" dirty="0" smtClean="0">
                <a:cs typeface="+mj-cs"/>
              </a:rPr>
              <a:t>»</a:t>
            </a:r>
            <a:br>
              <a:rPr lang="ru-RU" sz="3600" dirty="0" smtClean="0">
                <a:cs typeface="+mj-cs"/>
              </a:rPr>
            </a:br>
            <a:r>
              <a:rPr lang="ru-RU" sz="3600" dirty="0" smtClean="0">
                <a:cs typeface="+mj-cs"/>
              </a:rPr>
              <a:t>Белогорского </a:t>
            </a:r>
            <a:r>
              <a:rPr lang="ru-RU" sz="3600" dirty="0" err="1" smtClean="0">
                <a:cs typeface="+mj-cs"/>
              </a:rPr>
              <a:t>раойона</a:t>
            </a:r>
            <a:r>
              <a:rPr lang="ru-RU" sz="3600" dirty="0" smtClean="0">
                <a:cs typeface="+mj-cs"/>
              </a:rPr>
              <a:t/>
            </a:r>
            <a:br>
              <a:rPr lang="ru-RU" sz="3600" dirty="0" smtClean="0">
                <a:cs typeface="+mj-cs"/>
              </a:rPr>
            </a:br>
            <a:r>
              <a:rPr lang="ru-RU" sz="3600" dirty="0" smtClean="0">
                <a:cs typeface="+mj-cs"/>
              </a:rPr>
              <a:t>Республики Крым</a:t>
            </a:r>
            <a:r>
              <a:rPr lang="ru-RU" sz="3600" dirty="0" smtClean="0">
                <a:cs typeface="+mj-cs"/>
              </a:rPr>
              <a:t/>
            </a:r>
            <a:br>
              <a:rPr lang="ru-RU" sz="3600" dirty="0" smtClean="0">
                <a:cs typeface="+mj-cs"/>
              </a:rPr>
            </a:br>
            <a:r>
              <a:rPr lang="ru-RU" sz="3600" dirty="0" smtClean="0">
                <a:cs typeface="+mj-cs"/>
              </a:rPr>
              <a:t/>
            </a:r>
            <a:br>
              <a:rPr lang="ru-RU" sz="3600" dirty="0" smtClean="0">
                <a:cs typeface="+mj-cs"/>
              </a:rPr>
            </a:br>
            <a:r>
              <a:rPr lang="ru-RU" sz="3600" dirty="0" err="1" smtClean="0">
                <a:cs typeface="+mj-cs"/>
              </a:rPr>
              <a:t>с.Чернополье</a:t>
            </a:r>
            <a:r>
              <a:rPr lang="ru-RU" sz="3600" dirty="0" smtClean="0">
                <a:cs typeface="+mj-cs"/>
              </a:rPr>
              <a:t>, 2015г.</a:t>
            </a:r>
            <a:br>
              <a:rPr lang="ru-RU" sz="3600" dirty="0" smtClean="0">
                <a:cs typeface="+mj-cs"/>
              </a:rPr>
            </a:br>
            <a:r>
              <a:rPr lang="ru-RU" sz="3600" dirty="0" smtClean="0">
                <a:cs typeface="+mj-cs"/>
              </a:rPr>
              <a:t/>
            </a:r>
            <a:br>
              <a:rPr lang="ru-RU" sz="3600" dirty="0" smtClean="0">
                <a:cs typeface="+mj-cs"/>
              </a:rPr>
            </a:br>
            <a:r>
              <a:rPr lang="ru-RU" sz="2800" dirty="0" smtClean="0">
                <a:solidFill>
                  <a:srgbClr val="00B050"/>
                </a:solidFill>
                <a:cs typeface="+mj-cs"/>
              </a:rPr>
              <a:t>Руководитель ШМО учителей начальных классов: Глазова Н.В.</a:t>
            </a:r>
            <a:endParaRPr lang="ru-RU" sz="2800" dirty="0">
              <a:solidFill>
                <a:srgbClr val="00B050"/>
              </a:solidFill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ownloads\DSCN4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24936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76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ownloads\DSCN4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92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ownloads\DSCN4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24936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08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методические объединения (ДОУ и  начальная школа);</a:t>
            </a:r>
          </a:p>
          <a:p>
            <a:pPr>
              <a:buFont typeface="Arial" pitchFamily="34" charset="0"/>
              <a:buChar char="•"/>
            </a:pP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семинары, мастер- классы;</a:t>
            </a:r>
          </a:p>
          <a:p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столы педагогов ДОУ и  учителей школы;</a:t>
            </a:r>
          </a:p>
          <a:p>
            <a:pPr>
              <a:buFont typeface="Arial" pitchFamily="34" charset="0"/>
              <a:buChar char="•"/>
            </a:pP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медицинских работников, психологов ДОУ и школы;</a:t>
            </a:r>
          </a:p>
          <a:p>
            <a:pPr>
              <a:buFont typeface="Arial" pitchFamily="34" charset="0"/>
              <a:buChar char="•"/>
            </a:pP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открытые показы образовательной деятельности в ДОУ и открытых уроков в школе.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907704" y="305486"/>
            <a:ext cx="5688632" cy="108012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с педагогами</a:t>
            </a: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Наталья\Downloads\DSCN4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69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Наталья\Downloads\DSCN4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60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Наталья\Downloads\DSCN4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20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аташа\DSCN3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663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аташа\DSCN3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61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аташа\DSCN3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42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432048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8D05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и детский сад – два смежных звена в системе образования. Успехи в школьном обучении во многом зависят от качества знаний и умений, сформированных в дошкольном детстве, от уровня развития познавательных интересов и познавательной активности ребенка, т.е. от развития умственных способностей ребёнка.</a:t>
            </a:r>
            <a:br>
              <a:rPr lang="ru-RU" sz="2400" dirty="0">
                <a:solidFill>
                  <a:srgbClr val="8D05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8D052C"/>
              </a:solidFill>
            </a:endParaRPr>
          </a:p>
        </p:txBody>
      </p:sp>
      <p:pic>
        <p:nvPicPr>
          <p:cNvPr id="1026" name="Picture 2" descr="C:\Program Files (x86)\Microsoft Office\MEDIA\CAGCAT10\j021672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81" y="4365104"/>
            <a:ext cx="145023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4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аташа\DSCN3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38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наташа\DSCN4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13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аташа\DSCN4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39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наташа\DSCN4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17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наташа\DSCN4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359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наташа\DSCN3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95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наташа\DSCN3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536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родительские собрания с педагогами ДОУ и учителями школы;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педагогами ДОУ и школы; встречи родителей с будущими учителями;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дни открытых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дверей.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907704" y="305486"/>
            <a:ext cx="5688632" cy="108012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с родителями</a:t>
            </a: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6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395536" y="260648"/>
            <a:ext cx="8136904" cy="10332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Ожидаемые результаты: </a:t>
            </a:r>
          </a:p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портрет выпускника детского сада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Деятельный и активный</a:t>
            </a:r>
          </a:p>
          <a:p>
            <a:r>
              <a:rPr lang="ru-RU" sz="2800" dirty="0" smtClean="0"/>
              <a:t>Креативный</a:t>
            </a:r>
          </a:p>
          <a:p>
            <a:r>
              <a:rPr lang="ru-RU" sz="2800" dirty="0" smtClean="0"/>
              <a:t>Любознательный</a:t>
            </a:r>
          </a:p>
          <a:p>
            <a:r>
              <a:rPr lang="ru-RU" sz="2800" dirty="0" smtClean="0"/>
              <a:t>Инициативный</a:t>
            </a:r>
          </a:p>
          <a:p>
            <a:r>
              <a:rPr lang="ru-RU" sz="2800" dirty="0" smtClean="0"/>
              <a:t>Открытый внешнему миру, доброжелательный и отзывчивый</a:t>
            </a:r>
          </a:p>
          <a:p>
            <a:r>
              <a:rPr lang="ru-RU" sz="2800" dirty="0" smtClean="0"/>
              <a:t>Положительное отношение к себе, уверенность в своих силах</a:t>
            </a:r>
          </a:p>
          <a:p>
            <a:r>
              <a:rPr lang="ru-RU" sz="2800" dirty="0" smtClean="0"/>
              <a:t>Чувство собственного достоинства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E3074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преемственности может быть успешно решена при тесном взаимодействии детского сада и школы. Выиграют от этого все, особенно дети. Ради детей можно найти время, силы и средства для решения задач преемственности.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9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Задачи преемственности детского сада и школы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Развитие любознательности</a:t>
            </a:r>
          </a:p>
          <a:p>
            <a:r>
              <a:rPr lang="ru-RU" sz="2800" dirty="0" smtClean="0"/>
              <a:t>Развитие способности самостоятельно решать творческие задачи</a:t>
            </a:r>
          </a:p>
          <a:p>
            <a:r>
              <a:rPr lang="ru-RU" sz="2800" dirty="0" smtClean="0"/>
              <a:t>Формирование творческого воображения, направленное на интеллектуальное и личностное развитие ребенка</a:t>
            </a:r>
          </a:p>
          <a:p>
            <a:r>
              <a:rPr lang="ru-RU" sz="2800" dirty="0" smtClean="0"/>
              <a:t>Развитие коммуникативности (умение общаться со взрослыми и сверстниками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7976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26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72408"/>
          </a:xfrm>
        </p:spPr>
        <p:txBody>
          <a:bodyPr>
            <a:normAutofit/>
          </a:bodyPr>
          <a:lstStyle/>
          <a:p>
            <a:r>
              <a:rPr lang="ru-RU" u="sng" dirty="0" smtClean="0"/>
              <a:t>Формы осуществления преемственности:</a:t>
            </a:r>
            <a:br>
              <a:rPr lang="ru-RU" u="sng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36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97364"/>
            <a:ext cx="8229600" cy="4628799"/>
          </a:xfrm>
        </p:spPr>
        <p:txBody>
          <a:bodyPr/>
          <a:lstStyle/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экскурсии в школу;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знакомство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 взаимодействие дошкольников с учителями и учениками начальной школы;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участие в  совместной образовательной деятельности, игровых программах;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выставки рисунков и поделок;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встречи и беседы с бывшими воспитанниками детского сада;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участие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 театрализованной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деятельности.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Font typeface="Arial" pitchFamily="34" charset="0"/>
              <a:buChar char="•"/>
            </a:pPr>
            <a:endParaRPr lang="ru-RU" sz="20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979712" y="464092"/>
            <a:ext cx="5256584" cy="10332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с детьми</a:t>
            </a: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3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аталка\НАТАЛИ\DSCN4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17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аталка\НАТАЛИ\DSCN4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954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аталка\НАТАЛИ\DSCN4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94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ownloads\DSCN4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58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62657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506D75-8B5A-4F6B-8116-D8C9F8D076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213</TotalTime>
  <Words>293</Words>
  <Application>Microsoft Office PowerPoint</Application>
  <PresentationFormat>Экран (4:3)</PresentationFormat>
  <Paragraphs>38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TS010362657</vt:lpstr>
      <vt:lpstr>Работа по преемственности  ДОУ «Берёзка» и  МКОУ «Чернопольская СШ» Белогорского раойона Республики Крым  с.Чернополье, 2015г.  Руководитель ШМО учителей начальных классов: Глазова Н.В.</vt:lpstr>
      <vt:lpstr>Школа и детский сад – два смежных звена в системе образования. Успехи в школьном обучении во многом зависят от качества знаний и умений, сформированных в дошкольном детстве, от уровня развития познавательных интересов и познавательной активности ребенка, т.е. от развития умственных способностей ребёнка. </vt:lpstr>
      <vt:lpstr>Задачи преемственности детского сада и школы</vt:lpstr>
      <vt:lpstr>Формы осуществления преемственности: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«Быть готовым к школе – не значит уметь читать, писать и считать. Быть готовым к школе – значит быть готовым всему этому научиться». Доктор психологических наук Леонид Абрамович Венгер</dc:title>
  <dc:creator>HP</dc:creator>
  <cp:lastModifiedBy>Наталья</cp:lastModifiedBy>
  <cp:revision>19</cp:revision>
  <dcterms:created xsi:type="dcterms:W3CDTF">2014-02-23T07:45:13Z</dcterms:created>
  <dcterms:modified xsi:type="dcterms:W3CDTF">2015-12-08T20:31:37Z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TC103626579990</vt:lpwstr>
  </property>
</Properties>
</file>